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underlined part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means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Sometimes, seeing is believing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Sometimes, we can’t trust our ears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Sometimes, things aren’t what they seem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Sometimes, we can only believe ourselves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601318" y="948852"/>
            <a:ext cx="4166998" cy="582713"/>
          </a:xfrm>
          <a:prstGeom prst="rect">
            <a:avLst/>
          </a:prstGeom>
        </p:spPr>
      </p:pic>
      <p:sp>
        <p:nvSpPr>
          <p:cNvPr id="4" name="矩形 3"/>
          <p:cNvSpPr/>
          <p:nvPr/>
        </p:nvSpPr>
        <p:spPr>
          <a:xfrm>
            <a:off x="1100776" y="925019"/>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2305997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句意理解题。根据画线句前一句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might think someone is mean or unfriendly just because they have a serious face or wear unusual clothes.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他们可能会因为某人面相严肃或穿着奇特</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就认为对方刻薄或不友好。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表示转折可知，后一句的意思与前一句相反。因此画线句句意为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眼见并不为实</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有时候，事情并不像看上去的那样</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3269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4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509838" algn="l"/>
                <a:tab pos="5287963" algn="l"/>
                <a:tab pos="825500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Pages.	B.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	</a:t>
            </a:r>
            <a:r>
              <a:rPr lang="en-US" altLang="zh-CN" smtClean="0">
                <a:solidFill>
                  <a:srgbClr val="000000"/>
                </a:solidFill>
                <a:latin typeface="Times New Roman" panose="02020603050405020304" pitchFamily="18" charset="0"/>
                <a:ea typeface="宋体" panose="02010600030101010101" pitchFamily="2" charset="-122"/>
              </a:rPr>
              <a:t>C</a:t>
            </a:r>
            <a:r>
              <a:rPr lang="en-US" altLang="zh-CN">
                <a:solidFill>
                  <a:srgbClr val="000000"/>
                </a:solidFill>
                <a:latin typeface="Times New Roman" panose="02020603050405020304" pitchFamily="18" charset="0"/>
                <a:ea typeface="宋体" panose="02010600030101010101" pitchFamily="2" charset="-122"/>
              </a:rPr>
              <a:t>. People.	D. Differences</a:t>
            </a:r>
            <a:r>
              <a:rPr lang="en-US" altLang="zh-CN" smtClean="0">
                <a:solidFill>
                  <a:srgbClr val="000000"/>
                </a:solidFill>
                <a:latin typeface="Times New Roman" panose="02020603050405020304" pitchFamily="18" charset="0"/>
                <a:ea typeface="宋体" panose="02010600030101010101" pitchFamily="2" charset="-122"/>
              </a:rPr>
              <a:t>.</a:t>
            </a:r>
            <a:endParaRPr lang="zh-CN" altLang="en-US"/>
          </a:p>
        </p:txBody>
      </p:sp>
      <p:pic>
        <p:nvPicPr>
          <p:cNvPr id="2" name="图片 1"/>
          <p:cNvPicPr>
            <a:picLocks noChangeAspect="1"/>
          </p:cNvPicPr>
          <p:nvPr/>
        </p:nvPicPr>
        <p:blipFill>
          <a:blip r:embed="rId2"/>
          <a:stretch>
            <a:fillRect/>
          </a:stretch>
        </p:blipFill>
        <p:spPr>
          <a:xfrm>
            <a:off x="2630196" y="882842"/>
            <a:ext cx="4414485" cy="626305"/>
          </a:xfrm>
          <a:prstGeom prst="rect">
            <a:avLst/>
          </a:prstGeom>
        </p:spPr>
      </p:pic>
      <p:sp>
        <p:nvSpPr>
          <p:cNvPr id="4" name="矩形 3"/>
          <p:cNvSpPr/>
          <p:nvPr/>
        </p:nvSpPr>
        <p:spPr>
          <a:xfrm>
            <a:off x="1118028" y="928972"/>
            <a:ext cx="518091" cy="646331"/>
          </a:xfrm>
          <a:prstGeom prst="rect">
            <a:avLst/>
          </a:prstGeom>
        </p:spPr>
        <p:txBody>
          <a:bodyPr wrap="none">
            <a:spAutoFit/>
          </a:bodyPr>
          <a:lstStyle/>
          <a:p>
            <a:r>
              <a:rPr lang="en-US" altLang="zh-CN" sz="3600"/>
              <a:t>C</a:t>
            </a:r>
            <a:endParaRPr lang="zh-CN" altLang="en-US"/>
          </a:p>
        </p:txBody>
      </p:sp>
      <p:sp>
        <p:nvSpPr>
          <p:cNvPr id="5" name="内容占位符 2"/>
          <p:cNvSpPr txBox="1">
            <a:spLocks/>
          </p:cNvSpPr>
          <p:nvPr/>
        </p:nvSpPr>
        <p:spPr bwMode="auto">
          <a:xfrm>
            <a:off x="369998" y="315822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代词指代题。根据画线词上文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reality, people are like books with many, many pages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可知，代词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180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11616"/>
            <a:ext cx="11485848" cy="5952399"/>
          </a:xfrm>
        </p:spPr>
        <p:txBody>
          <a:bodyPr/>
          <a:lstStyle/>
          <a:p>
            <a:pPr hangingPunct="0">
              <a:lnSpc>
                <a:spcPct val="140000"/>
              </a:lnSpc>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last paragraph</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should treat others with kindness no matter how they look.</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We should make friends with people who are different from us.</a:t>
            </a:r>
            <a:endParaRPr lang="zh-CN"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should encourage people to accept themselves for who they are.</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We should always be careful to talk with strangers.</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12944" y="805208"/>
            <a:ext cx="4880215" cy="591818"/>
          </a:xfrm>
          <a:prstGeom prst="rect">
            <a:avLst/>
          </a:prstGeom>
        </p:spPr>
      </p:pic>
      <p:sp>
        <p:nvSpPr>
          <p:cNvPr id="4" name="矩形 3"/>
          <p:cNvSpPr/>
          <p:nvPr/>
        </p:nvSpPr>
        <p:spPr>
          <a:xfrm>
            <a:off x="1037818" y="813834"/>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44785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treat others with kindness and fairness, no matter how they look.”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可知，最后一段讲述了让我们以仁慈和公平的态度对待他人，不管他们长什么样。故选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6755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63462" y="898702"/>
            <a:ext cx="2470576" cy="635417"/>
          </a:xfrm>
          <a:prstGeom prst="rect">
            <a:avLst/>
          </a:prstGeom>
        </p:spPr>
      </p:pic>
      <p:pic>
        <p:nvPicPr>
          <p:cNvPr id="4" name="图片 3"/>
          <p:cNvPicPr>
            <a:picLocks noChangeAspect="1"/>
          </p:cNvPicPr>
          <p:nvPr/>
        </p:nvPicPr>
        <p:blipFill>
          <a:blip r:embed="rId3"/>
          <a:stretch>
            <a:fillRect/>
          </a:stretch>
        </p:blipFill>
        <p:spPr>
          <a:xfrm>
            <a:off x="3111462" y="1511062"/>
            <a:ext cx="5967486" cy="4726250"/>
          </a:xfrm>
          <a:prstGeom prst="rect">
            <a:avLst/>
          </a:prstGeom>
        </p:spPr>
      </p:pic>
    </p:spTree>
    <p:extLst>
      <p:ext uri="{BB962C8B-B14F-4D97-AF65-F5344CB8AC3E}">
        <p14:creationId xmlns:p14="http://schemas.microsoft.com/office/powerpoint/2010/main" val="1285002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193202"/>
          </a:xfrm>
          <a:prstGeom prst="rect">
            <a:avLst/>
          </a:prstGeom>
        </p:spPr>
      </p:pic>
      <p:pic>
        <p:nvPicPr>
          <p:cNvPr id="10" name="译文.eps" descr="id:2147487336;FounderCES"/>
          <p:cNvPicPr/>
          <p:nvPr/>
        </p:nvPicPr>
        <p:blipFill>
          <a:blip r:embed="rId3"/>
          <a:stretch>
            <a:fillRect/>
          </a:stretch>
        </p:blipFill>
        <p:spPr>
          <a:xfrm>
            <a:off x="550590" y="3123151"/>
            <a:ext cx="1224136" cy="378439"/>
          </a:xfrm>
          <a:prstGeom prst="rect">
            <a:avLst/>
          </a:prstGeom>
        </p:spPr>
      </p:pic>
      <p:pic>
        <p:nvPicPr>
          <p:cNvPr id="11" name="分析.eps" descr="id:2147487343;FounderCES"/>
          <p:cNvPicPr/>
          <p:nvPr/>
        </p:nvPicPr>
        <p:blipFill>
          <a:blip r:embed="rId4"/>
          <a:stretch>
            <a:fillRect/>
          </a:stretch>
        </p:blipFill>
        <p:spPr>
          <a:xfrm>
            <a:off x="498522" y="475723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170874"/>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we do that, we make a world where everyone feels important and accepted for who they are. </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我们这样做的时候</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我们创造了一个让每个人都觉得自己很重要并且被接受的世界。</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引导的是一个时间状语从句；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where</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引导的是定语从句，作</a:t>
            </a:r>
            <a:r>
              <a:rPr lang="en-US" altLang="zh-CN">
                <a:latin typeface="Times New Roman" panose="02020603050405020304" pitchFamily="18" charset="0"/>
                <a:ea typeface="宋体" panose="02010600030101010101" pitchFamily="2" charset="-122"/>
                <a:cs typeface="Times New Roman" panose="02020603050405020304" pitchFamily="18" charset="0"/>
              </a:rPr>
              <a:t>world</a:t>
            </a:r>
            <a:r>
              <a:rPr lang="zh-CN" altLang="zh-CN">
                <a:latin typeface="Times New Roman" panose="02020603050405020304" pitchFamily="18" charset="0"/>
                <a:ea typeface="宋体" panose="02010600030101010101" pitchFamily="2" charset="-122"/>
                <a:cs typeface="Times New Roman" panose="02020603050405020304" pitchFamily="18" charset="0"/>
              </a:rPr>
              <a:t>的定语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148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06573" y="836712"/>
            <a:ext cx="11440129" cy="1506188"/>
          </a:xfrm>
          <a:prstGeom prst="rect">
            <a:avLst/>
          </a:prstGeom>
        </p:spPr>
      </p:pic>
      <p:sp>
        <p:nvSpPr>
          <p:cNvPr id="6" name="内容占位符 2"/>
          <p:cNvSpPr>
            <a:spLocks noGrp="1"/>
          </p:cNvSpPr>
          <p:nvPr>
            <p:ph idx="1"/>
          </p:nvPr>
        </p:nvSpPr>
        <p:spPr>
          <a:xfrm>
            <a:off x="360854" y="2484014"/>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文章</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介绍了不能</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以貌取人</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的原因和对待别人的方式。</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550590" y="2484933"/>
            <a:ext cx="3024336" cy="790377"/>
          </a:xfrm>
          <a:prstGeom prst="rect">
            <a:avLst/>
          </a:prstGeom>
        </p:spPr>
      </p:pic>
    </p:spTree>
    <p:extLst>
      <p:ext uri="{BB962C8B-B14F-4D97-AF65-F5344CB8AC3E}">
        <p14:creationId xmlns:p14="http://schemas.microsoft.com/office/powerpoint/2010/main" val="858422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2485745"/>
          </a:xfrm>
        </p:spPr>
        <p:txBody>
          <a:bodyPr/>
          <a:lstStyle/>
          <a:p>
            <a:pPr indent="277812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heard the saying, “Don’t judge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判断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book by its cover.”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in Chinese, we have an expression called “yǐ mào qǔ rén”.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2"/>
          <a:srcRect t="10800"/>
          <a:stretch/>
        </p:blipFill>
        <p:spPr>
          <a:xfrm>
            <a:off x="1201662" y="954819"/>
            <a:ext cx="1963212" cy="486437"/>
          </a:xfrm>
          <a:prstGeom prst="rect">
            <a:avLst/>
          </a:prstGeom>
        </p:spPr>
      </p:pic>
      <p:sp>
        <p:nvSpPr>
          <p:cNvPr id="5" name="内容占位符 2"/>
          <p:cNvSpPr txBox="1">
            <a:spLocks/>
          </p:cNvSpPr>
          <p:nvPr/>
        </p:nvSpPr>
        <p:spPr bwMode="auto">
          <a:xfrm>
            <a:off x="360854" y="3136594"/>
            <a:ext cx="11485848" cy="331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 you meet someone new at school. They might look different from you in hair, clothes, or looks. It’s important not to make any judgments about them just because of how they look.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0371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 people make a mistake by judging others by their looks. They might think someone is mean or unfriendly just because they have a serious face or wear unusual clothes. But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meets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eye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isn</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truth</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3308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reality, people are like books with many, many pages. We need to read more and more pages to understand them. That means getting to know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talking to them, and learning about their interests and personalities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6809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about your best friends. When you met them for the first time, you might not have known they would become your best friends. But as you spent time together and got to know each other, you realized how amazing they are.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780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not judging people by their looks, we open our hearts to new people in our lives. We start to understand and treasure the differences between us, like different cultures, backgrounds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出身背景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ways of thinking.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9775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let’s keep an open mind and be nice to everyone we meet. Let’s treat others with kindness and fairness, no matter how they look. When we do that, we make a world where everyone feels important and accepted for who they are. After all, the most amazing things are hidden within every one of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6655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start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telling a story.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giving a saying.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answering a question.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listing the number.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02204" y="960476"/>
            <a:ext cx="5251501" cy="561842"/>
          </a:xfrm>
          <a:prstGeom prst="rect">
            <a:avLst/>
          </a:prstGeom>
        </p:spPr>
      </p:pic>
      <p:sp>
        <p:nvSpPr>
          <p:cNvPr id="4" name="矩形 3"/>
          <p:cNvSpPr/>
          <p:nvPr/>
        </p:nvSpPr>
        <p:spPr>
          <a:xfrm>
            <a:off x="1112389" y="930713"/>
            <a:ext cx="492443" cy="646331"/>
          </a:xfrm>
          <a:prstGeom prst="rect">
            <a:avLst/>
          </a:prstGeom>
        </p:spPr>
        <p:txBody>
          <a:bodyPr wrap="none">
            <a:spAutoFit/>
          </a:bodyPr>
          <a:lstStyle/>
          <a:p>
            <a:r>
              <a:rPr lang="en-US" altLang="zh-CN" sz="3600"/>
              <a:t>B</a:t>
            </a:r>
            <a:endParaRPr lang="zh-CN" altLang="en-US"/>
          </a:p>
        </p:txBody>
      </p:sp>
      <p:sp>
        <p:nvSpPr>
          <p:cNvPr id="5" name="内容占位符 2"/>
          <p:cNvSpPr txBox="1">
            <a:spLocks/>
          </p:cNvSpPr>
          <p:nvPr/>
        </p:nvSpPr>
        <p:spPr bwMode="auto">
          <a:xfrm>
            <a:off x="360854" y="397317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you ever heard the saying, ‘Don’t judge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判断</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book by its cover’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可知，作者是以一句谚语来开篇的。故选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876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667</Words>
  <Application>Microsoft Office PowerPoint</Application>
  <PresentationFormat>自定义</PresentationFormat>
  <Paragraphs>36</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2025-09-13T09:31:49Z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